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772400" cy="10058400"/>
  <p:notesSz cx="6858000" cy="9144000"/>
  <p:embeddedFontLst>
    <p:embeddedFont>
      <p:font typeface="Montserrat Bold" charset="1" panose="00000600000000000000"/>
      <p:regular r:id="rId7"/>
    </p:embeddedFont>
    <p:embeddedFont>
      <p:font typeface="Montserrat" charset="1" panose="00000500000000000000"/>
      <p:regular r:id="rId8"/>
    </p:embeddedFont>
    <p:embeddedFont>
      <p:font typeface="Montserrat Classic Bold" charset="1" panose="00000800000000000000"/>
      <p:regular r:id="rId9"/>
    </p:embeddedFont>
    <p:embeddedFont>
      <p:font typeface="Montserrat Classic" charset="1" panose="00000500000000000000"/>
      <p:regular r:id="rId10"/>
    </p:embeddedFont>
    <p:embeddedFont>
      <p:font typeface="Montserrat Semi-Bold Bold" charset="1" panose="00000800000000000000"/>
      <p:regular r:id="rId11"/>
    </p:embeddedFont>
    <p:embeddedFont>
      <p:font typeface="Montserrat Semi-Bold" charset="1" panose="0000070000000000000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mailto:jennifer@montereyvillage.org" TargetMode="External" Type="http://schemas.openxmlformats.org/officeDocument/2006/relationships/hyperlink"/><Relationship Id="rId5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4694303" y="-201210"/>
            <a:ext cx="3399852" cy="10259610"/>
            <a:chOff x="0" y="0"/>
            <a:chExt cx="1295182" cy="390842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5182" cy="3908423"/>
            </a:xfrm>
            <a:custGeom>
              <a:avLst/>
              <a:gdLst/>
              <a:ahLst/>
              <a:cxnLst/>
              <a:rect r="r" b="b" t="t" l="l"/>
              <a:pathLst>
                <a:path h="3908423" w="1295182">
                  <a:moveTo>
                    <a:pt x="0" y="0"/>
                  </a:moveTo>
                  <a:lnTo>
                    <a:pt x="1295182" y="0"/>
                  </a:lnTo>
                  <a:lnTo>
                    <a:pt x="1295182" y="3908423"/>
                  </a:lnTo>
                  <a:lnTo>
                    <a:pt x="0" y="3908423"/>
                  </a:lnTo>
                  <a:close/>
                </a:path>
              </a:pathLst>
            </a:custGeom>
            <a:solidFill>
              <a:srgbClr val="B9D9EB">
                <a:alpha val="74902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1295182" cy="3936998"/>
            </a:xfrm>
            <a:prstGeom prst="rect">
              <a:avLst/>
            </a:prstGeom>
          </p:spPr>
          <p:txBody>
            <a:bodyPr anchor="ctr" rtlCol="false" tIns="47790" lIns="47790" bIns="47790" rIns="47790"/>
            <a:lstStyle/>
            <a:p>
              <a:pPr algn="just">
                <a:lnSpc>
                  <a:spcPts val="1843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4694303" y="0"/>
            <a:ext cx="3078097" cy="2332240"/>
          </a:xfrm>
          <a:custGeom>
            <a:avLst/>
            <a:gdLst/>
            <a:ahLst/>
            <a:cxnLst/>
            <a:rect r="r" b="b" t="t" l="l"/>
            <a:pathLst>
              <a:path h="2332240" w="3078097">
                <a:moveTo>
                  <a:pt x="0" y="0"/>
                </a:moveTo>
                <a:lnTo>
                  <a:pt x="3078097" y="0"/>
                </a:lnTo>
                <a:lnTo>
                  <a:pt x="3078097" y="2332240"/>
                </a:lnTo>
                <a:lnTo>
                  <a:pt x="0" y="23322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2633" t="-13065" r="-16103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-5400000">
            <a:off x="3636984" y="5989976"/>
            <a:ext cx="473707" cy="7747675"/>
          </a:xfrm>
          <a:custGeom>
            <a:avLst/>
            <a:gdLst/>
            <a:ahLst/>
            <a:cxnLst/>
            <a:rect r="r" b="b" t="t" l="l"/>
            <a:pathLst>
              <a:path h="7747675" w="473707">
                <a:moveTo>
                  <a:pt x="0" y="0"/>
                </a:moveTo>
                <a:lnTo>
                  <a:pt x="473707" y="0"/>
                </a:lnTo>
                <a:lnTo>
                  <a:pt x="473707" y="7747675"/>
                </a:lnTo>
                <a:lnTo>
                  <a:pt x="0" y="774767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171469" t="0" r="-4201" b="-319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420651" y="4242795"/>
            <a:ext cx="4099970" cy="54413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b="true">
                <a:solidFill>
                  <a:srgbClr val="3229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WHO WE ARE:</a:t>
            </a:r>
          </a:p>
          <a:p>
            <a:pPr algn="l">
              <a:lnSpc>
                <a:spcPts val="1960"/>
              </a:lnSpc>
            </a:pPr>
            <a:r>
              <a:rPr lang="en-US" sz="1400">
                <a:solidFill>
                  <a:srgbClr val="322928"/>
                </a:solidFill>
                <a:latin typeface="Montserrat"/>
                <a:ea typeface="Montserrat"/>
                <a:cs typeface="Montserrat"/>
                <a:sym typeface="Montserrat"/>
              </a:rPr>
              <a:t>We are a network of dedicated local residents who provide access to support services that help older adults engage in community activities and continue living independently in their  homes. </a:t>
            </a:r>
          </a:p>
          <a:p>
            <a:pPr algn="l">
              <a:lnSpc>
                <a:spcPts val="1960"/>
              </a:lnSpc>
            </a:pPr>
          </a:p>
          <a:p>
            <a:pPr algn="l">
              <a:lnSpc>
                <a:spcPts val="1960"/>
              </a:lnSpc>
            </a:pPr>
            <a:r>
              <a:rPr lang="en-US" sz="1400">
                <a:solidFill>
                  <a:srgbClr val="322928"/>
                </a:solidFill>
                <a:latin typeface="Montserrat"/>
                <a:ea typeface="Montserrat"/>
                <a:cs typeface="Montserrat"/>
                <a:sym typeface="Montserrat"/>
              </a:rPr>
              <a:t>Our village is a volunteer-powered membership organization that connects older adults to the community resources, engaging programming, and professional expertise they need to live fulfilling lives of purpose and promise.</a:t>
            </a:r>
          </a:p>
          <a:p>
            <a:pPr algn="l">
              <a:lnSpc>
                <a:spcPts val="1960"/>
              </a:lnSpc>
            </a:pPr>
          </a:p>
          <a:p>
            <a:pPr algn="l">
              <a:lnSpc>
                <a:spcPts val="1960"/>
              </a:lnSpc>
            </a:pPr>
            <a:r>
              <a:rPr lang="en-US" sz="1400">
                <a:solidFill>
                  <a:srgbClr val="322928"/>
                </a:solidFill>
                <a:latin typeface="Montserrat"/>
                <a:ea typeface="Montserrat"/>
                <a:cs typeface="Montserrat"/>
                <a:sym typeface="Montserrat"/>
              </a:rPr>
              <a:t>J</a:t>
            </a:r>
            <a:r>
              <a:rPr lang="en-US" sz="1400" b="true">
                <a:solidFill>
                  <a:srgbClr val="32292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OIN US:</a:t>
            </a:r>
          </a:p>
          <a:p>
            <a:pPr algn="l">
              <a:lnSpc>
                <a:spcPts val="1960"/>
              </a:lnSpc>
            </a:pPr>
            <a:r>
              <a:rPr lang="en-US" sz="1400">
                <a:solidFill>
                  <a:srgbClr val="322928"/>
                </a:solidFill>
                <a:latin typeface="Montserrat"/>
                <a:ea typeface="Montserrat"/>
                <a:cs typeface="Montserrat"/>
                <a:sym typeface="Montserrat"/>
              </a:rPr>
              <a:t>Become part of our village community as a member or volunteer. Contact Jennifer Golden at </a:t>
            </a:r>
            <a:r>
              <a:rPr lang="en-US" sz="1400" u="sng">
                <a:solidFill>
                  <a:srgbClr val="322928"/>
                </a:solidFill>
                <a:latin typeface="Montserrat"/>
                <a:ea typeface="Montserrat"/>
                <a:cs typeface="Montserrat"/>
                <a:sym typeface="Montserrat"/>
                <a:hlinkClick r:id="rId4" tooltip="mailto:jennifer@montereyvillage.org"/>
              </a:rPr>
              <a:t>jennifer@montereyvillage.org</a:t>
            </a:r>
            <a:r>
              <a:rPr lang="en-US" sz="1400">
                <a:solidFill>
                  <a:srgbClr val="322928"/>
                </a:solidFill>
                <a:latin typeface="Montserrat"/>
                <a:ea typeface="Montserrat"/>
                <a:cs typeface="Montserrat"/>
                <a:sym typeface="Montserrat"/>
              </a:rPr>
              <a:t> or visit montereyvillage.org to learn more about how we can support you or how you can contribute to our village.</a:t>
            </a:r>
          </a:p>
          <a:p>
            <a:pPr algn="l">
              <a:lnSpc>
                <a:spcPts val="1960"/>
              </a:lnSpc>
            </a:pPr>
          </a:p>
        </p:txBody>
      </p:sp>
      <p:sp>
        <p:nvSpPr>
          <p:cNvPr name="TextBox 8" id="8"/>
          <p:cNvSpPr txBox="true"/>
          <p:nvPr/>
        </p:nvSpPr>
        <p:spPr>
          <a:xfrm rot="0">
            <a:off x="4950755" y="2659740"/>
            <a:ext cx="2558384" cy="6734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</a:pPr>
            <a:r>
              <a:rPr lang="en-US" sz="1599" b="true">
                <a:solidFill>
                  <a:srgbClr val="002F6C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5 REASONS TO JOIN MONTEREY VILLAGE: </a:t>
            </a:r>
          </a:p>
          <a:p>
            <a:pPr algn="l">
              <a:lnSpc>
                <a:spcPts val="1960"/>
              </a:lnSpc>
            </a:pPr>
          </a:p>
          <a:p>
            <a:pPr algn="l">
              <a:lnSpc>
                <a:spcPts val="1960"/>
              </a:lnSpc>
            </a:pPr>
            <a:r>
              <a:rPr lang="en-US" sz="1400" b="true">
                <a:solidFill>
                  <a:srgbClr val="002F6C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1. FUN TIMES TOGETHER:</a:t>
            </a:r>
            <a:r>
              <a:rPr lang="en-US" sz="1400">
                <a:solidFill>
                  <a:srgbClr val="002F6C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Good friends, good fun, good food - what's not to love?</a:t>
            </a:r>
          </a:p>
          <a:p>
            <a:pPr algn="l">
              <a:lnSpc>
                <a:spcPts val="1960"/>
              </a:lnSpc>
            </a:pPr>
          </a:p>
          <a:p>
            <a:pPr algn="l">
              <a:lnSpc>
                <a:spcPts val="1960"/>
              </a:lnSpc>
            </a:pPr>
            <a:r>
              <a:rPr lang="en-US" sz="1400" b="true">
                <a:solidFill>
                  <a:srgbClr val="002F6C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2. AMAZING NEIGHBORS:</a:t>
            </a:r>
            <a:r>
              <a:rPr lang="en-US" sz="1400">
                <a:solidFill>
                  <a:srgbClr val="002F6C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Share stories and laugh together - everyone has something great to bring!</a:t>
            </a:r>
          </a:p>
          <a:p>
            <a:pPr algn="l">
              <a:lnSpc>
                <a:spcPts val="1960"/>
              </a:lnSpc>
            </a:pPr>
          </a:p>
          <a:p>
            <a:pPr algn="l">
              <a:lnSpc>
                <a:spcPts val="1960"/>
              </a:lnSpc>
            </a:pPr>
            <a:r>
              <a:rPr lang="en-US" sz="1400" b="true">
                <a:solidFill>
                  <a:srgbClr val="002F6C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3. HELPING HANDS: </a:t>
            </a:r>
            <a:r>
              <a:rPr lang="en-US" sz="1400">
                <a:solidFill>
                  <a:srgbClr val="002F6C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Stay independent at home with support that gives you (and your family) peace of mind.</a:t>
            </a:r>
          </a:p>
          <a:p>
            <a:pPr algn="l">
              <a:lnSpc>
                <a:spcPts val="1960"/>
              </a:lnSpc>
            </a:pPr>
          </a:p>
          <a:p>
            <a:pPr algn="l">
              <a:lnSpc>
                <a:spcPts val="1960"/>
              </a:lnSpc>
            </a:pPr>
            <a:r>
              <a:rPr lang="en-US" sz="1400" b="true">
                <a:solidFill>
                  <a:srgbClr val="002F6C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4. TRY NEW THINGS:</a:t>
            </a:r>
            <a:r>
              <a:rPr lang="en-US" sz="1400">
                <a:solidFill>
                  <a:srgbClr val="002F6C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Keep your mind sharp and body active by jumping into new adventures!</a:t>
            </a:r>
          </a:p>
          <a:p>
            <a:pPr algn="l">
              <a:lnSpc>
                <a:spcPts val="1960"/>
              </a:lnSpc>
            </a:pPr>
          </a:p>
          <a:p>
            <a:pPr algn="l">
              <a:lnSpc>
                <a:spcPts val="1960"/>
              </a:lnSpc>
            </a:pPr>
            <a:r>
              <a:rPr lang="en-US" sz="1400" b="true">
                <a:solidFill>
                  <a:srgbClr val="002F6C"/>
                </a:solidFill>
                <a:latin typeface="Montserrat Classic Bold"/>
                <a:ea typeface="Montserrat Classic Bold"/>
                <a:cs typeface="Montserrat Classic Bold"/>
                <a:sym typeface="Montserrat Classic Bold"/>
              </a:rPr>
              <a:t>5. GET OUT THERE:</a:t>
            </a:r>
            <a:r>
              <a:rPr lang="en-US" sz="1400">
                <a:solidFill>
                  <a:srgbClr val="002F6C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 Enjoy everything Monterey offers and help others do the same by volunteering.</a:t>
            </a:r>
          </a:p>
          <a:p>
            <a:pPr algn="l">
              <a:lnSpc>
                <a:spcPts val="1960"/>
              </a:lnSpc>
            </a:pPr>
          </a:p>
        </p:txBody>
      </p:sp>
      <p:sp>
        <p:nvSpPr>
          <p:cNvPr name="TextBox 9" id="9"/>
          <p:cNvSpPr txBox="true"/>
          <p:nvPr/>
        </p:nvSpPr>
        <p:spPr>
          <a:xfrm rot="0">
            <a:off x="420651" y="2602988"/>
            <a:ext cx="4042820" cy="13690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</a:pPr>
            <a:r>
              <a:rPr lang="en-US" sz="1599" b="true">
                <a:solidFill>
                  <a:srgbClr val="0B447C"/>
                </a:solidFill>
                <a:latin typeface="Montserrat Semi-Bold Bold"/>
                <a:ea typeface="Montserrat Semi-Bold Bold"/>
                <a:cs typeface="Montserrat Semi-Bold Bold"/>
                <a:sym typeface="Montserrat Semi-Bold Bold"/>
              </a:rPr>
              <a:t>Monterey Village helps older adults remain active, connected, and independent in the place they call home while enhancing the quality </a:t>
            </a:r>
          </a:p>
          <a:p>
            <a:pPr algn="l">
              <a:lnSpc>
                <a:spcPts val="2239"/>
              </a:lnSpc>
            </a:pPr>
            <a:r>
              <a:rPr lang="en-US" sz="1599" b="true">
                <a:solidFill>
                  <a:srgbClr val="0B447C"/>
                </a:solidFill>
                <a:latin typeface="Montserrat Semi-Bold Bold"/>
                <a:ea typeface="Montserrat Semi-Bold Bold"/>
                <a:cs typeface="Montserrat Semi-Bold Bold"/>
                <a:sym typeface="Montserrat Semi-Bold Bold"/>
              </a:rPr>
              <a:t>of life in our community.  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1005445" y="232929"/>
            <a:ext cx="2570809" cy="1649732"/>
          </a:xfrm>
          <a:custGeom>
            <a:avLst/>
            <a:gdLst/>
            <a:ahLst/>
            <a:cxnLst/>
            <a:rect r="r" b="b" t="t" l="l"/>
            <a:pathLst>
              <a:path h="1649732" w="2570809">
                <a:moveTo>
                  <a:pt x="0" y="0"/>
                </a:moveTo>
                <a:lnTo>
                  <a:pt x="2570808" y="0"/>
                </a:lnTo>
                <a:lnTo>
                  <a:pt x="2570808" y="1649731"/>
                </a:lnTo>
                <a:lnTo>
                  <a:pt x="0" y="164973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7247" t="-11724" r="-7695" b="-67392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0" y="1976005"/>
            <a:ext cx="4694303" cy="3562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39"/>
              </a:lnSpc>
              <a:spcBef>
                <a:spcPct val="0"/>
              </a:spcBef>
            </a:pPr>
            <a:r>
              <a:rPr lang="en-US" sz="2099">
                <a:solidFill>
                  <a:srgbClr val="E87722"/>
                </a:solidFill>
                <a:latin typeface="Montserrat Semi-Bold"/>
                <a:ea typeface="Montserrat Semi-Bold"/>
                <a:cs typeface="Montserrat Semi-Bold"/>
                <a:sym typeface="Montserrat Semi-Bold"/>
              </a:rPr>
              <a:t>MONTEREY CALIFORNIA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DAGTxUtrOwI</dc:identifier>
  <dcterms:modified xsi:type="dcterms:W3CDTF">2011-08-01T06:04:30Z</dcterms:modified>
  <cp:revision>1</cp:revision>
  <dc:title>Monterey Village One Sheet </dc:title>
</cp:coreProperties>
</file>